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/>
    <p:restoredTop sz="92701"/>
  </p:normalViewPr>
  <p:slideViewPr>
    <p:cSldViewPr snapToGrid="0" snapToObjects="1">
      <p:cViewPr>
        <p:scale>
          <a:sx n="95" d="100"/>
          <a:sy n="95" d="100"/>
        </p:scale>
        <p:origin x="93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uotian/NLP_Assignment/Project/Sco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uotian/NLP_Assignment/Project/Sco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Individual BLEU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Bselline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Sheet1!$G$28:$G$31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Sheet1!$H$28:$H$31</c:f>
              <c:numCache>
                <c:formatCode>General</c:formatCode>
                <c:ptCount val="4"/>
                <c:pt idx="0">
                  <c:v>7.2999999999999995E-2</c:v>
                </c:pt>
                <c:pt idx="1">
                  <c:v>0.29074445589169801</c:v>
                </c:pt>
                <c:pt idx="2">
                  <c:v>0.33180952687095</c:v>
                </c:pt>
                <c:pt idx="3">
                  <c:v>0.34399676918995298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A-F240-B86C-FE342F834FBC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Attention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strRef>
              <c:f>Sheet1!$G$28:$G$31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Sheet1!$I$28:$I$31</c:f>
              <c:numCache>
                <c:formatCode>General</c:formatCode>
                <c:ptCount val="4"/>
                <c:pt idx="0">
                  <c:v>0.25633715409574198</c:v>
                </c:pt>
                <c:pt idx="1">
                  <c:v>0.39669821445366898</c:v>
                </c:pt>
                <c:pt idx="2">
                  <c:v>0.44920929871055199</c:v>
                </c:pt>
                <c:pt idx="3">
                  <c:v>0.499640494262023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9A-F240-B86C-FE342F834FBC}"/>
            </c:ext>
          </c:extLst>
        </c:ser>
        <c:ser>
          <c:idx val="2"/>
          <c:order val="2"/>
          <c:tx>
            <c:strRef>
              <c:f>Sheet1!$A$6</c:f>
              <c:strCache>
                <c:ptCount val="1"/>
                <c:pt idx="0">
                  <c:v>Transformer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Sheet1!$G$28:$G$31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Sheet1!$J$28:$J$31</c:f>
              <c:numCache>
                <c:formatCode>General</c:formatCode>
                <c:ptCount val="4"/>
                <c:pt idx="0">
                  <c:v>0.25722938061905598</c:v>
                </c:pt>
                <c:pt idx="1">
                  <c:v>0.50512666516908</c:v>
                </c:pt>
                <c:pt idx="2">
                  <c:v>0.59942540278096301</c:v>
                </c:pt>
                <c:pt idx="3">
                  <c:v>0.63783951188155597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9A-F240-B86C-FE342F834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684931680"/>
        <c:axId val="1684956368"/>
      </c:barChart>
      <c:catAx>
        <c:axId val="168493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956368"/>
        <c:crosses val="autoZero"/>
        <c:auto val="1"/>
        <c:lblAlgn val="ctr"/>
        <c:lblOffset val="100"/>
        <c:noMultiLvlLbl val="0"/>
      </c:catAx>
      <c:valAx>
        <c:axId val="1684956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93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Acumulative BLEU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Sheet1!$N$27</c:f>
              <c:strCache>
                <c:ptCount val="1"/>
                <c:pt idx="0">
                  <c:v>Bselline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Sheet1!$M$28:$M$31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Sheet1!$N$28:$N$31</c:f>
              <c:numCache>
                <c:formatCode>General</c:formatCode>
                <c:ptCount val="4"/>
                <c:pt idx="0">
                  <c:v>7.3389525506603201E-2</c:v>
                </c:pt>
                <c:pt idx="1">
                  <c:v>0.130193179203871</c:v>
                </c:pt>
                <c:pt idx="2">
                  <c:v>0.172145315207099</c:v>
                </c:pt>
                <c:pt idx="3">
                  <c:v>0.20463749715742499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B-3140-87BB-8DC111396651}"/>
            </c:ext>
          </c:extLst>
        </c:ser>
        <c:ser>
          <c:idx val="1"/>
          <c:order val="1"/>
          <c:tx>
            <c:strRef>
              <c:f>Sheet1!$O$27</c:f>
              <c:strCache>
                <c:ptCount val="1"/>
                <c:pt idx="0">
                  <c:v>Attention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strRef>
              <c:f>Sheet1!$M$28:$M$31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Sheet1!$O$28:$O$31</c:f>
              <c:numCache>
                <c:formatCode>General</c:formatCode>
                <c:ptCount val="4"/>
                <c:pt idx="0">
                  <c:v>0.25633715409574198</c:v>
                </c:pt>
                <c:pt idx="1">
                  <c:v>0.28271979835871702</c:v>
                </c:pt>
                <c:pt idx="2">
                  <c:v>0.30981885946450299</c:v>
                </c:pt>
                <c:pt idx="3">
                  <c:v>0.33929627059865802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BB-3140-87BB-8DC111396651}"/>
            </c:ext>
          </c:extLst>
        </c:ser>
        <c:ser>
          <c:idx val="2"/>
          <c:order val="2"/>
          <c:tx>
            <c:strRef>
              <c:f>Sheet1!$P$27</c:f>
              <c:strCache>
                <c:ptCount val="1"/>
                <c:pt idx="0">
                  <c:v>Transformer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Sheet1!$M$28:$M$31</c:f>
              <c:strCache>
                <c:ptCount val="4"/>
                <c:pt idx="0">
                  <c:v>4-gram </c:v>
                </c:pt>
                <c:pt idx="1">
                  <c:v>3-gram </c:v>
                </c:pt>
                <c:pt idx="2">
                  <c:v>2-gram </c:v>
                </c:pt>
                <c:pt idx="3">
                  <c:v>1-gram </c:v>
                </c:pt>
              </c:strCache>
            </c:strRef>
          </c:cat>
          <c:val>
            <c:numRef>
              <c:f>Sheet1!$P$28:$P$31</c:f>
              <c:numCache>
                <c:formatCode>General</c:formatCode>
                <c:ptCount val="4"/>
                <c:pt idx="0">
                  <c:v>0.25722938061905598</c:v>
                </c:pt>
                <c:pt idx="1">
                  <c:v>0.31518708309301402</c:v>
                </c:pt>
                <c:pt idx="2">
                  <c:v>0.37066194450369799</c:v>
                </c:pt>
                <c:pt idx="3">
                  <c:v>0.41694395392720801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BB-3140-87BB-8DC1113966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685633360"/>
        <c:axId val="1683086816"/>
      </c:barChart>
      <c:catAx>
        <c:axId val="168563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086816"/>
        <c:crosses val="autoZero"/>
        <c:auto val="1"/>
        <c:lblAlgn val="ctr"/>
        <c:lblOffset val="100"/>
        <c:noMultiLvlLbl val="0"/>
      </c:catAx>
      <c:valAx>
        <c:axId val="168308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563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D6EC-DB8C-504F-8F94-61090FB7C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3C1E6-E29E-FA48-A382-C0B7B943A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256DC-3595-6E47-852F-0C608B42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0D393-CCAF-4A44-BF27-B9495889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87AF-4D91-794F-99FC-21BD1878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F4CA-AB9B-CA47-B5E4-C05D3BC6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1D54D-60C7-BF49-8EE9-D2BCE3365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73784-CB99-7048-8188-55AE1E52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8EE9-36BE-7444-8600-9CFDC97C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A001A-FA69-7843-B24D-650ACA0C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AED70-E47A-9F44-A068-5669B24C4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14083-ADAC-D24D-ADA2-372D99B96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CC008-2247-5E4A-A7C8-D156555F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B068F-B443-834E-9462-FCCC74A4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E9E22-5407-3345-AD02-CFFD4BBF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7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0C4F-083D-F446-9A2C-CFB02C2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6CC2-F349-AE49-A479-7C64329C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2F2B5-57B2-374B-AA03-7729E256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226E6-069D-B745-8310-FA3D08E1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ECAA-71F9-E34F-8AD8-E86623D5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823D-900B-EA4C-BF35-1F059CEB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70CE1-27CC-684E-B497-80EE47AB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02DDC-A8A2-444B-B69B-8945E8DF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F464-D683-6542-88F6-41943412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D2E-8131-EA42-B780-B096F483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9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8D45-F382-CC40-9D30-AFD7B1B1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2C5E9-BB9B-AF41-B142-AFC5C38E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5B2DC-C5E8-F945-818C-8713B63A5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7B3B3-9E9C-7547-B4B5-440A0B7E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28CEC-D775-4D48-8292-7351CAB2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304E9-8DCD-0043-A2E6-6A29DA26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8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2BE3-9BEF-2646-B0A0-6389FF73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2F43F-0E0E-4A4D-964D-69AD95A23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9B5A-E5E0-264C-9B68-3EB824738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F96E3-53B7-7141-B100-81328F082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FB992-89C3-3648-ABD4-226CFA3E2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9F273-BCF9-5943-83FB-BE475965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0B18F-6FEB-2C4D-A967-9B9E855E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484E2-629D-8E49-B168-2B6EAAC9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B9D4-8110-DA47-8A52-A1D7388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59999-A5B2-D34C-A334-B9ED0FC4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5EFB0-E727-6F41-A468-C9B56F5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B14FE-2D3C-614C-8204-24BCBC34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0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D1F6B-CD10-FE45-941E-BC8B70CE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79ABC-9A6B-A04B-975F-3705C90B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7120F-DBCB-F04E-908B-65F2B6DA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53A7-D4D9-B943-B7F3-B616F40E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353F-50E1-E14B-8FB8-901B03425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68C0E-9B03-BE47-9A90-5E2908732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6CFF1-ABA7-934B-AD2D-42E2BA2E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37835-A53A-3744-8578-29883F18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5EDE2-0274-5546-9E2C-4B64BB55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9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7DB0-22A6-E442-9721-D0602A96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3FE19-B971-BF42-A010-4A2C0ABA8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66811-C0F4-3B4B-A9D0-B6BFC64C3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D24D4-171D-1C4A-A1EF-521B5881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9F9B9-FBA5-7849-A3A0-A8059F9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05DD6-B8D3-0743-B14E-9B895091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3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47EB2-6F6D-E743-984C-3D752784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CFFEA-A341-B546-8220-5F7FB88C6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9D6E-F207-1E4A-BE24-91778AC0D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92F9-AB0C-0241-88D0-CB40A537109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EF1A2-C593-D145-9736-B6195808F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09967-4B73-654A-8243-4D3BB2223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1C7AF-532D-2C4D-8AD4-25EA9185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1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1A599-631B-FC40-A9C1-639CE850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181"/>
            <a:ext cx="12192000" cy="63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516BF-BE9A-3345-99CE-06B0AD46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51603"/>
          <a:stretch/>
        </p:blipFill>
        <p:spPr>
          <a:xfrm>
            <a:off x="3300413" y="184441"/>
            <a:ext cx="5900738" cy="57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9A9AE-0D67-EB4D-A9D9-920728FF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2" y="0"/>
            <a:ext cx="119106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D31CE-4547-C44C-8D5C-ED0F6F85B5CE}"/>
              </a:ext>
            </a:extLst>
          </p:cNvPr>
          <p:cNvSpPr/>
          <p:nvPr/>
        </p:nvSpPr>
        <p:spPr>
          <a:xfrm>
            <a:off x="7718854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effectLst/>
              </a:rPr>
              <a:t>Vaswani et al (2017), Attention Is All You Need.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6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AA7D5A28-F026-0A44-A60A-14A56B8BADC8}"/>
              </a:ext>
            </a:extLst>
          </p:cNvPr>
          <p:cNvCxnSpPr/>
          <p:nvPr/>
        </p:nvCxnSpPr>
        <p:spPr>
          <a:xfrm rot="5400000" flipH="1" flipV="1">
            <a:off x="2121694" y="3793332"/>
            <a:ext cx="1114425" cy="8429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76BE027-7470-C244-B731-061C8BC4DA8D}"/>
              </a:ext>
            </a:extLst>
          </p:cNvPr>
          <p:cNvSpPr/>
          <p:nvPr/>
        </p:nvSpPr>
        <p:spPr>
          <a:xfrm>
            <a:off x="5696691" y="3244334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y_true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DC511-05A1-F242-84CB-4285386A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91"/>
          <a:stretch/>
        </p:blipFill>
        <p:spPr>
          <a:xfrm>
            <a:off x="2149849" y="1071548"/>
            <a:ext cx="7422777" cy="4714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F010B-C24D-314A-A0A4-37A908F127CB}"/>
              </a:ext>
            </a:extLst>
          </p:cNvPr>
          <p:cNvSpPr txBox="1"/>
          <p:nvPr/>
        </p:nvSpPr>
        <p:spPr>
          <a:xfrm>
            <a:off x="1653988" y="6459223"/>
            <a:ext cx="10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The </a:t>
            </a:r>
            <a:r>
              <a:rPr lang="en-US" dirty="0" err="1"/>
              <a:t>casic</a:t>
            </a:r>
            <a:r>
              <a:rPr lang="en-US" dirty="0"/>
              <a:t> seq2seq model. SOS and EOS represent the start and end of a sequence,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425750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8C923-6E02-A34C-8ED1-9EDB7C7A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42"/>
          <a:stretch/>
        </p:blipFill>
        <p:spPr>
          <a:xfrm>
            <a:off x="2258358" y="0"/>
            <a:ext cx="7477312" cy="613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4E7F0-FE9A-434D-A47E-F5984BF3642E}"/>
              </a:ext>
            </a:extLst>
          </p:cNvPr>
          <p:cNvSpPr txBox="1"/>
          <p:nvPr/>
        </p:nvSpPr>
        <p:spPr>
          <a:xfrm>
            <a:off x="3926541" y="6481481"/>
            <a:ext cx="473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An attention-based seq2seq model.</a:t>
            </a:r>
          </a:p>
        </p:txBody>
      </p:sp>
    </p:spTree>
    <p:extLst>
      <p:ext uri="{BB962C8B-B14F-4D97-AF65-F5344CB8AC3E}">
        <p14:creationId xmlns:p14="http://schemas.microsoft.com/office/powerpoint/2010/main" val="195170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D5DA1E-EA6B-F44B-9937-C1BCACAB4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669719"/>
              </p:ext>
            </p:extLst>
          </p:nvPr>
        </p:nvGraphicFramePr>
        <p:xfrm>
          <a:off x="239992" y="42955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062B857-EC10-4249-9963-F578B9493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66534"/>
              </p:ext>
            </p:extLst>
          </p:nvPr>
        </p:nvGraphicFramePr>
        <p:xfrm>
          <a:off x="360642" y="360455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34AC5B-862E-6B4A-926B-94372416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85" y="693010"/>
            <a:ext cx="4230221" cy="2953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189B1C-C26E-7748-B08C-005474F2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15" y="3807757"/>
            <a:ext cx="4207615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A3225E-6D17-8B4B-8320-D2A6A4D85EAF}"/>
              </a:ext>
            </a:extLst>
          </p:cNvPr>
          <p:cNvSpPr/>
          <p:nvPr/>
        </p:nvSpPr>
        <p:spPr>
          <a:xfrm>
            <a:off x="6900569" y="4010816"/>
            <a:ext cx="29209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i="0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CUSTOM LEARNING RATE SCHEDULER</a:t>
            </a:r>
            <a:endParaRPr 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0225A-95BC-0C4B-8ED7-E56EEF798E9C}"/>
              </a:ext>
            </a:extLst>
          </p:cNvPr>
          <p:cNvSpPr/>
          <p:nvPr/>
        </p:nvSpPr>
        <p:spPr>
          <a:xfrm>
            <a:off x="7147777" y="535238"/>
            <a:ext cx="19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98207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335BE1-A88D-2944-920E-9DCF29472666}"/>
              </a:ext>
            </a:extLst>
          </p:cNvPr>
          <p:cNvSpPr/>
          <p:nvPr/>
        </p:nvSpPr>
        <p:spPr>
          <a:xfrm>
            <a:off x="1150620" y="1199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我用的</a:t>
            </a:r>
            <a:r>
              <a:rPr lang="en-US" dirty="0"/>
              <a:t>attentions </a:t>
            </a:r>
            <a:r>
              <a:rPr lang="zh-CN" altLang="en-US" dirty="0"/>
              <a:t>是 </a:t>
            </a:r>
            <a:r>
              <a:rPr lang="en-US" dirty="0"/>
              <a:t>transformer——</a:t>
            </a:r>
            <a:r>
              <a:rPr lang="zh-CN" altLang="en-US" dirty="0"/>
              <a:t>基础是</a:t>
            </a:r>
            <a:r>
              <a:rPr lang="en-US" dirty="0"/>
              <a:t>self-attention </a:t>
            </a:r>
            <a:r>
              <a:rPr lang="zh-CN" altLang="en-US" dirty="0"/>
              <a:t>包含（</a:t>
            </a:r>
            <a:r>
              <a:rPr lang="en-US" dirty="0"/>
              <a:t>multi-head attention </a:t>
            </a:r>
            <a:r>
              <a:rPr lang="zh-CN" altLang="en-US" dirty="0"/>
              <a:t>和 </a:t>
            </a:r>
            <a:r>
              <a:rPr lang="en-US" dirty="0"/>
              <a:t>dot-product attention） </a:t>
            </a:r>
            <a:r>
              <a:rPr lang="zh-CN" altLang="en-US" dirty="0"/>
              <a:t>还有 </a:t>
            </a:r>
            <a:r>
              <a:rPr lang="en-US" dirty="0" err="1"/>
              <a:t>Bahdanau</a:t>
            </a:r>
            <a:r>
              <a:rPr lang="en-US" dirty="0"/>
              <a:t> attention （</a:t>
            </a:r>
            <a:r>
              <a:rPr lang="zh-CN" altLang="en-US" dirty="0"/>
              <a:t>又叫</a:t>
            </a:r>
            <a:r>
              <a:rPr lang="en-US" dirty="0"/>
              <a:t>additive </a:t>
            </a:r>
            <a:r>
              <a:rPr lang="en-US" dirty="0" err="1"/>
              <a:t>attention）and</a:t>
            </a:r>
            <a:r>
              <a:rPr lang="en-US" dirty="0"/>
              <a:t> Luong attention (also called dot-product attention)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AA4DB-6A55-304B-B646-1028C26D2788}"/>
              </a:ext>
            </a:extLst>
          </p:cNvPr>
          <p:cNvSpPr/>
          <p:nvPr/>
        </p:nvSpPr>
        <p:spPr>
          <a:xfrm>
            <a:off x="4486424" y="3244334"/>
            <a:ext cx="321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baseline </a:t>
            </a:r>
            <a:r>
              <a:rPr lang="zh-CN" altLang="en-US" dirty="0"/>
              <a:t>是 </a:t>
            </a:r>
            <a:r>
              <a:rPr lang="en-US" dirty="0"/>
              <a:t>LSTM-LSTM seq2seq</a:t>
            </a:r>
          </a:p>
        </p:txBody>
      </p:sp>
    </p:spTree>
    <p:extLst>
      <p:ext uri="{BB962C8B-B14F-4D97-AF65-F5344CB8AC3E}">
        <p14:creationId xmlns:p14="http://schemas.microsoft.com/office/powerpoint/2010/main" val="170423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93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Roboto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 Shuo</dc:creator>
  <cp:lastModifiedBy>Tian Shuo</cp:lastModifiedBy>
  <cp:revision>20</cp:revision>
  <dcterms:created xsi:type="dcterms:W3CDTF">2019-07-22T02:23:11Z</dcterms:created>
  <dcterms:modified xsi:type="dcterms:W3CDTF">2019-07-25T00:54:48Z</dcterms:modified>
</cp:coreProperties>
</file>